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57" r:id="rId4"/>
    <p:sldId id="259" r:id="rId5"/>
    <p:sldId id="260" r:id="rId6"/>
    <p:sldId id="258"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7" r:id="rId22"/>
    <p:sldId id="278" r:id="rId23"/>
    <p:sldId id="279" r:id="rId24"/>
    <p:sldId id="280" r:id="rId25"/>
  </p:sldIdLst>
  <p:sldSz cx="9144000" cy="6858000" type="screen4x3"/>
  <p:notesSz cx="7045325" cy="9345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p:scale>
          <a:sx n="80" d="100"/>
          <a:sy n="80" d="100"/>
        </p:scale>
        <p:origin x="-1080"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5DF1F59-9171-4620-8202-5908F86FC200}" type="datetimeFigureOut">
              <a:rPr lang="en-US" smtClean="0"/>
              <a:pPr/>
              <a:t>8/8/2017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5DF1F59-9171-4620-8202-5908F86FC200}" type="datetimeFigureOut">
              <a:rPr lang="en-US" smtClean="0"/>
              <a:pPr/>
              <a:t>8/8/2017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5DF1F59-9171-4620-8202-5908F86FC200}" type="datetimeFigureOut">
              <a:rPr lang="en-US" smtClean="0"/>
              <a:pPr/>
              <a:t>8/8/2017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5DF1F59-9171-4620-8202-5908F86FC200}" type="datetimeFigureOut">
              <a:rPr lang="en-US" smtClean="0"/>
              <a:pPr/>
              <a:t>8/8/2017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DF1F59-9171-4620-8202-5908F86FC200}" type="datetimeFigureOut">
              <a:rPr lang="en-US" smtClean="0"/>
              <a:pPr/>
              <a:t>8/8/2017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5DF1F59-9171-4620-8202-5908F86FC200}" type="datetimeFigureOut">
              <a:rPr lang="en-US" smtClean="0"/>
              <a:pPr/>
              <a:t>8/8/2017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5DF1F59-9171-4620-8202-5908F86FC200}" type="datetimeFigureOut">
              <a:rPr lang="en-US" smtClean="0"/>
              <a:pPr/>
              <a:t>8/8/2017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5DF1F59-9171-4620-8202-5908F86FC200}" type="datetimeFigureOut">
              <a:rPr lang="en-US" smtClean="0"/>
              <a:pPr/>
              <a:t>8/8/2017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F1F59-9171-4620-8202-5908F86FC200}" type="datetimeFigureOut">
              <a:rPr lang="en-US" smtClean="0"/>
              <a:pPr/>
              <a:t>8/8/2017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F1F59-9171-4620-8202-5908F86FC200}" type="datetimeFigureOut">
              <a:rPr lang="en-US" smtClean="0"/>
              <a:pPr/>
              <a:t>8/8/2017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F1F59-9171-4620-8202-5908F86FC200}" type="datetimeFigureOut">
              <a:rPr lang="en-US" smtClean="0"/>
              <a:pPr/>
              <a:t>8/8/2017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F692F67-180D-412D-AC0B-C5E3AD3E8FC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F1F59-9171-4620-8202-5908F86FC200}" type="datetimeFigureOut">
              <a:rPr lang="en-US" smtClean="0"/>
              <a:pPr/>
              <a:t>8/8/2017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92F67-180D-412D-AC0B-C5E3AD3E8FC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5"/>
            <a:ext cx="7772400" cy="3171846"/>
          </a:xfrm>
        </p:spPr>
        <p:txBody>
          <a:bodyPr>
            <a:normAutofit fontScale="90000"/>
          </a:bodyPr>
          <a:lstStyle/>
          <a:p>
            <a:r>
              <a:rPr lang="en-IN" sz="6000" b="1" dirty="0" smtClean="0">
                <a:solidFill>
                  <a:srgbClr val="00B050"/>
                </a:solidFill>
              </a:rPr>
              <a:t>REVIEW OF LITERATURE</a:t>
            </a:r>
            <a:r>
              <a:rPr lang="en-IN" dirty="0" smtClean="0"/>
              <a:t/>
            </a:r>
            <a:br>
              <a:rPr lang="en-IN" dirty="0" smtClean="0"/>
            </a:br>
            <a:r>
              <a:rPr lang="en-IN" dirty="0" smtClean="0"/>
              <a:t/>
            </a:r>
            <a:br>
              <a:rPr lang="en-IN" dirty="0" smtClean="0"/>
            </a:br>
            <a:r>
              <a:rPr lang="en-IN" sz="4000" b="1" dirty="0" smtClean="0">
                <a:solidFill>
                  <a:srgbClr val="FF0000"/>
                </a:solidFill>
              </a:rPr>
              <a:t>Dr. Sudhakar </a:t>
            </a:r>
            <a:r>
              <a:rPr lang="en-IN" sz="4000" b="1" dirty="0" err="1" smtClean="0">
                <a:solidFill>
                  <a:srgbClr val="FF0000"/>
                </a:solidFill>
              </a:rPr>
              <a:t>Patra</a:t>
            </a:r>
            <a:r>
              <a:rPr lang="en-IN" sz="3200" dirty="0" smtClean="0"/>
              <a:t/>
            </a:r>
            <a:br>
              <a:rPr lang="en-IN" sz="3200" dirty="0" smtClean="0"/>
            </a:br>
            <a:r>
              <a:rPr lang="en-IN" sz="2000" dirty="0" smtClean="0"/>
              <a:t>Professor of Economics</a:t>
            </a:r>
            <a:r>
              <a:rPr lang="en-IN" sz="3200" dirty="0" smtClean="0"/>
              <a:t/>
            </a:r>
            <a:br>
              <a:rPr lang="en-IN" sz="3200" dirty="0" smtClean="0"/>
            </a:br>
            <a:r>
              <a:rPr lang="en-IN" sz="4800" dirty="0" err="1" smtClean="0"/>
              <a:t>Berhampur</a:t>
            </a:r>
            <a:r>
              <a:rPr lang="en-IN" sz="4800" dirty="0" smtClean="0"/>
              <a:t> University</a:t>
            </a:r>
            <a:endParaRPr lang="en-IN" sz="4800" dirty="0"/>
          </a:p>
        </p:txBody>
      </p:sp>
      <p:sp>
        <p:nvSpPr>
          <p:cNvPr id="3" name="Subtitle 2"/>
          <p:cNvSpPr>
            <a:spLocks noGrp="1"/>
          </p:cNvSpPr>
          <p:nvPr>
            <p:ph type="subTitle" idx="1"/>
          </p:nvPr>
        </p:nvSpPr>
        <p:spPr>
          <a:xfrm>
            <a:off x="571472" y="3886200"/>
            <a:ext cx="7858180" cy="1752600"/>
          </a:xfrm>
        </p:spPr>
        <p:txBody>
          <a:bodyPr>
            <a:normAutofit/>
          </a:bodyPr>
          <a:lstStyle/>
          <a:p>
            <a:r>
              <a:rPr lang="en-IN" b="1" dirty="0" smtClean="0">
                <a:solidFill>
                  <a:srgbClr val="7030A0"/>
                </a:solidFill>
              </a:rPr>
              <a:t>A man who reviews the </a:t>
            </a:r>
            <a:r>
              <a:rPr lang="en-IN" b="1" dirty="0" smtClean="0">
                <a:solidFill>
                  <a:srgbClr val="FF0000"/>
                </a:solidFill>
              </a:rPr>
              <a:t>old</a:t>
            </a:r>
            <a:r>
              <a:rPr lang="en-IN" b="1" dirty="0" smtClean="0">
                <a:solidFill>
                  <a:srgbClr val="7030A0"/>
                </a:solidFill>
              </a:rPr>
              <a:t> so as to </a:t>
            </a:r>
          </a:p>
          <a:p>
            <a:r>
              <a:rPr lang="en-IN" b="1" dirty="0" smtClean="0">
                <a:solidFill>
                  <a:srgbClr val="7030A0"/>
                </a:solidFill>
              </a:rPr>
              <a:t>find out the </a:t>
            </a:r>
            <a:r>
              <a:rPr lang="en-IN" b="1" dirty="0" smtClean="0">
                <a:solidFill>
                  <a:srgbClr val="FF0000"/>
                </a:solidFill>
              </a:rPr>
              <a:t>new</a:t>
            </a:r>
            <a:r>
              <a:rPr lang="en-IN" b="1" dirty="0" smtClean="0">
                <a:solidFill>
                  <a:srgbClr val="7030A0"/>
                </a:solidFill>
              </a:rPr>
              <a:t> is qualified to teach others. </a:t>
            </a:r>
          </a:p>
          <a:p>
            <a:r>
              <a:rPr lang="en-IN" b="1" dirty="0" smtClean="0">
                <a:solidFill>
                  <a:srgbClr val="7030A0"/>
                </a:solidFill>
              </a:rPr>
              <a:t>– Confucius </a:t>
            </a:r>
            <a:endParaRPr lang="en-IN" b="1" dirty="0">
              <a:solidFill>
                <a:srgbClr val="7030A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IN" dirty="0"/>
          </a:p>
        </p:txBody>
      </p:sp>
      <p:sp>
        <p:nvSpPr>
          <p:cNvPr id="3" name="Content Placeholder 2"/>
          <p:cNvSpPr>
            <a:spLocks noGrp="1"/>
          </p:cNvSpPr>
          <p:nvPr>
            <p:ph idx="1"/>
          </p:nvPr>
        </p:nvSpPr>
        <p:spPr/>
        <p:txBody>
          <a:bodyPr/>
          <a:lstStyle/>
          <a:p>
            <a:r>
              <a:rPr lang="en-IN" dirty="0" smtClean="0">
                <a:solidFill>
                  <a:srgbClr val="FF0000"/>
                </a:solidFill>
              </a:rPr>
              <a:t>Delimiting</a:t>
            </a:r>
            <a:r>
              <a:rPr lang="en-IN" dirty="0" smtClean="0"/>
              <a:t> the research problem</a:t>
            </a:r>
          </a:p>
          <a:p>
            <a:r>
              <a:rPr lang="en-IN" dirty="0" smtClean="0"/>
              <a:t>Seeking </a:t>
            </a:r>
            <a:r>
              <a:rPr lang="en-IN" dirty="0" smtClean="0">
                <a:solidFill>
                  <a:srgbClr val="FF0000"/>
                </a:solidFill>
              </a:rPr>
              <a:t>new lines </a:t>
            </a:r>
            <a:r>
              <a:rPr lang="en-IN" dirty="0" smtClean="0"/>
              <a:t>of inquiry</a:t>
            </a:r>
          </a:p>
          <a:p>
            <a:r>
              <a:rPr lang="en-IN" dirty="0" smtClean="0"/>
              <a:t>Avoiding </a:t>
            </a:r>
            <a:r>
              <a:rPr lang="en-IN" dirty="0" smtClean="0">
                <a:solidFill>
                  <a:srgbClr val="FF0000"/>
                </a:solidFill>
              </a:rPr>
              <a:t>fruitless</a:t>
            </a:r>
            <a:r>
              <a:rPr lang="en-IN" dirty="0" smtClean="0"/>
              <a:t> approaches</a:t>
            </a:r>
          </a:p>
          <a:p>
            <a:r>
              <a:rPr lang="en-IN" dirty="0" smtClean="0"/>
              <a:t>Gaining </a:t>
            </a:r>
            <a:r>
              <a:rPr lang="en-IN" dirty="0" smtClean="0">
                <a:solidFill>
                  <a:srgbClr val="FF0000"/>
                </a:solidFill>
              </a:rPr>
              <a:t>methodological</a:t>
            </a:r>
            <a:r>
              <a:rPr lang="en-IN" dirty="0" smtClean="0"/>
              <a:t> insights</a:t>
            </a:r>
          </a:p>
          <a:p>
            <a:r>
              <a:rPr lang="en-IN" dirty="0" smtClean="0"/>
              <a:t>Seeking </a:t>
            </a:r>
            <a:r>
              <a:rPr lang="en-IN" dirty="0" smtClean="0">
                <a:solidFill>
                  <a:srgbClr val="FF0000"/>
                </a:solidFill>
              </a:rPr>
              <a:t>support</a:t>
            </a:r>
            <a:r>
              <a:rPr lang="en-IN" dirty="0" smtClean="0"/>
              <a:t> for grounded theories.</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Review </a:t>
            </a:r>
            <a:r>
              <a:rPr lang="en-IN" smtClean="0"/>
              <a:t>of Literature</a:t>
            </a:r>
            <a:endParaRPr lang="en-IN"/>
          </a:p>
        </p:txBody>
      </p:sp>
      <p:sp>
        <p:nvSpPr>
          <p:cNvPr id="3" name="Content Placeholder 2"/>
          <p:cNvSpPr>
            <a:spLocks noGrp="1"/>
          </p:cNvSpPr>
          <p:nvPr>
            <p:ph idx="1"/>
          </p:nvPr>
        </p:nvSpPr>
        <p:spPr/>
        <p:txBody>
          <a:bodyPr>
            <a:normAutofit lnSpcReduction="10000"/>
          </a:bodyPr>
          <a:lstStyle/>
          <a:p>
            <a:r>
              <a:rPr lang="en-IN" dirty="0" smtClean="0"/>
              <a:t>There are </a:t>
            </a:r>
            <a:r>
              <a:rPr lang="en-IN" dirty="0" smtClean="0">
                <a:solidFill>
                  <a:srgbClr val="FF0000"/>
                </a:solidFill>
              </a:rPr>
              <a:t>six types </a:t>
            </a:r>
            <a:r>
              <a:rPr lang="en-IN" dirty="0" smtClean="0"/>
              <a:t>of review of literature. They are :</a:t>
            </a:r>
          </a:p>
          <a:p>
            <a:r>
              <a:rPr lang="en-IN" b="1" dirty="0" smtClean="0"/>
              <a:t>Argumentative</a:t>
            </a:r>
          </a:p>
          <a:p>
            <a:r>
              <a:rPr lang="en-IN" b="1" dirty="0" smtClean="0"/>
              <a:t>Integrative</a:t>
            </a:r>
          </a:p>
          <a:p>
            <a:r>
              <a:rPr lang="en-IN" b="1" dirty="0" smtClean="0"/>
              <a:t>Historical </a:t>
            </a:r>
          </a:p>
          <a:p>
            <a:r>
              <a:rPr lang="en-IN" b="1" dirty="0" smtClean="0">
                <a:solidFill>
                  <a:srgbClr val="FF0000"/>
                </a:solidFill>
              </a:rPr>
              <a:t>Methodological</a:t>
            </a:r>
          </a:p>
          <a:p>
            <a:r>
              <a:rPr lang="en-IN" b="1" dirty="0" smtClean="0"/>
              <a:t>Systematic</a:t>
            </a:r>
          </a:p>
          <a:p>
            <a:r>
              <a:rPr lang="en-IN" b="1" dirty="0" smtClean="0"/>
              <a:t> Theoretical</a:t>
            </a:r>
            <a:endParaRPr lang="en-IN"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solidFill>
                  <a:srgbClr val="FF0000"/>
                </a:solidFill>
              </a:rPr>
              <a:t>Argumentative:</a:t>
            </a:r>
            <a:r>
              <a:rPr lang="en-IN" dirty="0" smtClean="0"/>
              <a:t> Examines literature selectively to support or refute an argument, deeply imbedded assumption or philosophical problem already established. This type of review is value laden in nature.</a:t>
            </a:r>
          </a:p>
          <a:p>
            <a:r>
              <a:rPr lang="en-IN" dirty="0" smtClean="0">
                <a:solidFill>
                  <a:srgbClr val="FF0000"/>
                </a:solidFill>
              </a:rPr>
              <a:t>Integrative</a:t>
            </a:r>
            <a:r>
              <a:rPr lang="en-IN" dirty="0" smtClean="0"/>
              <a:t>: Synthesises  representative literature on a topic in an integrated way such that new frameworks and perspectives on the topic are generated. The body of literature includes all that addresses  related or identical hypotheses. It has clarity, rigour and  replication.</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IN" dirty="0"/>
          </a:p>
        </p:txBody>
      </p:sp>
      <p:sp>
        <p:nvSpPr>
          <p:cNvPr id="3" name="Content Placeholder 2"/>
          <p:cNvSpPr>
            <a:spLocks noGrp="1"/>
          </p:cNvSpPr>
          <p:nvPr>
            <p:ph idx="1"/>
          </p:nvPr>
        </p:nvSpPr>
        <p:spPr/>
        <p:txBody>
          <a:bodyPr/>
          <a:lstStyle/>
          <a:p>
            <a:r>
              <a:rPr lang="en-IN" b="1" dirty="0" smtClean="0">
                <a:solidFill>
                  <a:srgbClr val="FF0000"/>
                </a:solidFill>
              </a:rPr>
              <a:t>Historical:</a:t>
            </a:r>
            <a:r>
              <a:rPr lang="en-IN" b="1" dirty="0" smtClean="0"/>
              <a:t>  Focus on examining research throughout a time period. Deals with issue, concept, theory, phenomena. Traces their evolution within the scholarship of a discipline.</a:t>
            </a:r>
          </a:p>
          <a:p>
            <a:r>
              <a:rPr lang="en-IN" b="1" dirty="0" smtClean="0">
                <a:solidFill>
                  <a:srgbClr val="FF0000"/>
                </a:solidFill>
              </a:rPr>
              <a:t>Methodological:</a:t>
            </a:r>
            <a:r>
              <a:rPr lang="en-IN" b="1" dirty="0" smtClean="0"/>
              <a:t> Highlights on the method of analysis. It deals with conceptual to practical research. </a:t>
            </a:r>
            <a:endParaRPr lang="en-IN"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b="1" dirty="0" smtClean="0">
                <a:solidFill>
                  <a:srgbClr val="FF0000"/>
                </a:solidFill>
              </a:rPr>
              <a:t>Systematic </a:t>
            </a:r>
            <a:r>
              <a:rPr lang="en-IN" b="1" dirty="0" smtClean="0"/>
              <a:t>: Consists of an overview of the existing evidence pertinent to clarify the formulated research question. It identifies and critically appraises relevant research and establishes cause and effect relationship.</a:t>
            </a:r>
          </a:p>
          <a:p>
            <a:pPr algn="just"/>
            <a:r>
              <a:rPr lang="en-IN" sz="3000" b="1" dirty="0" smtClean="0">
                <a:solidFill>
                  <a:srgbClr val="FF0000"/>
                </a:solidFill>
              </a:rPr>
              <a:t>Theoretical</a:t>
            </a:r>
            <a:r>
              <a:rPr lang="en-IN" b="1" dirty="0" smtClean="0">
                <a:solidFill>
                  <a:srgbClr val="FF0000"/>
                </a:solidFill>
              </a:rPr>
              <a:t>: </a:t>
            </a:r>
            <a:r>
              <a:rPr lang="en-IN" b="1" dirty="0" smtClean="0"/>
              <a:t>To examine the corpus of theory that has accumulated with regard to an issue or phenomenon. This often points to the inadequacy of theories and enable for new frame work development.</a:t>
            </a:r>
            <a:endParaRPr lang="en-IN"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start Review of Literature</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AutoNum type="arabicPeriod"/>
            </a:pPr>
            <a:r>
              <a:rPr lang="en-IN" b="1" dirty="0" smtClean="0"/>
              <a:t>To prepare in advance a plan.</a:t>
            </a:r>
          </a:p>
          <a:p>
            <a:pPr marL="514350" indent="-514350">
              <a:buAutoNum type="arabicPeriod"/>
            </a:pPr>
            <a:r>
              <a:rPr lang="en-IN" b="1" dirty="0" smtClean="0"/>
              <a:t>To preset the time limit.</a:t>
            </a:r>
          </a:p>
          <a:p>
            <a:pPr marL="514350" indent="-514350">
              <a:buNone/>
            </a:pPr>
            <a:r>
              <a:rPr lang="en-IN" b="1" dirty="0" smtClean="0"/>
              <a:t>Steps To Be Followed:</a:t>
            </a:r>
          </a:p>
          <a:p>
            <a:pPr marL="514350" indent="-514350">
              <a:buNone/>
            </a:pPr>
            <a:r>
              <a:rPr lang="en-IN" b="1" u="sng" dirty="0" smtClean="0"/>
              <a:t>Leading Edge Research </a:t>
            </a:r>
            <a:r>
              <a:rPr lang="en-IN" b="1" dirty="0" smtClean="0"/>
              <a:t>: a) Trying to research an area which has never been examined before.</a:t>
            </a:r>
          </a:p>
          <a:p>
            <a:pPr marL="514350" indent="-514350">
              <a:buNone/>
            </a:pPr>
            <a:r>
              <a:rPr lang="en-IN" b="1" dirty="0" smtClean="0"/>
              <a:t>b) Look at </a:t>
            </a:r>
            <a:r>
              <a:rPr lang="en-IN" b="1" dirty="0" smtClean="0">
                <a:solidFill>
                  <a:srgbClr val="FF0000"/>
                </a:solidFill>
              </a:rPr>
              <a:t>journals </a:t>
            </a:r>
            <a:r>
              <a:rPr lang="en-IN" b="1" dirty="0" smtClean="0"/>
              <a:t>that print abstracts in that subject area to get an overview of the scope of the available literature.</a:t>
            </a:r>
          </a:p>
          <a:p>
            <a:pPr marL="514350" indent="-514350">
              <a:buNone/>
            </a:pPr>
            <a:r>
              <a:rPr lang="en-IN" b="1" dirty="0" smtClean="0"/>
              <a:t>C) Thus, </a:t>
            </a:r>
            <a:r>
              <a:rPr lang="en-IN" b="1" dirty="0" smtClean="0">
                <a:solidFill>
                  <a:srgbClr val="FF0000"/>
                </a:solidFill>
              </a:rPr>
              <a:t>locate the sources </a:t>
            </a:r>
            <a:r>
              <a:rPr lang="en-IN" b="1" dirty="0" smtClean="0"/>
              <a:t>and then start searching.</a:t>
            </a:r>
          </a:p>
          <a:p>
            <a:pPr marL="514350" indent="-514350">
              <a:buNone/>
            </a:pPr>
            <a:r>
              <a:rPr lang="en-IN" b="1" dirty="0" smtClean="0"/>
              <a:t>d) Author’s </a:t>
            </a:r>
            <a:r>
              <a:rPr lang="en-IN" b="1" dirty="0" smtClean="0">
                <a:solidFill>
                  <a:srgbClr val="FF0000"/>
                </a:solidFill>
              </a:rPr>
              <a:t>reference</a:t>
            </a:r>
            <a:r>
              <a:rPr lang="en-IN" b="1" dirty="0" smtClean="0"/>
              <a:t> constitutes the </a:t>
            </a:r>
            <a:r>
              <a:rPr lang="en-IN" b="1" dirty="0" smtClean="0">
                <a:solidFill>
                  <a:srgbClr val="FF0000"/>
                </a:solidFill>
              </a:rPr>
              <a:t>best source</a:t>
            </a:r>
            <a:r>
              <a:rPr lang="en-IN" b="1" dirty="0" smtClean="0"/>
              <a:t>.</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lnSpcReduction="10000"/>
          </a:bodyPr>
          <a:lstStyle/>
          <a:p>
            <a:r>
              <a:rPr lang="en-IN" b="1" u="sng" dirty="0" smtClean="0">
                <a:solidFill>
                  <a:srgbClr val="00B050"/>
                </a:solidFill>
              </a:rPr>
              <a:t>Writing the review</a:t>
            </a:r>
            <a:r>
              <a:rPr lang="en-IN" dirty="0" smtClean="0"/>
              <a:t>:</a:t>
            </a:r>
          </a:p>
          <a:p>
            <a:pPr>
              <a:buNone/>
            </a:pPr>
            <a:r>
              <a:rPr lang="en-IN" dirty="0" smtClean="0"/>
              <a:t>a) </a:t>
            </a:r>
            <a:r>
              <a:rPr lang="en-IN" b="1" dirty="0" smtClean="0">
                <a:solidFill>
                  <a:srgbClr val="FF0000"/>
                </a:solidFill>
              </a:rPr>
              <a:t>One draft </a:t>
            </a:r>
            <a:r>
              <a:rPr lang="en-IN" b="1" dirty="0" smtClean="0"/>
              <a:t>is always insufficient to produce an insightful and enriched review.</a:t>
            </a:r>
          </a:p>
          <a:p>
            <a:pPr>
              <a:buNone/>
            </a:pPr>
            <a:r>
              <a:rPr lang="en-IN" b="1" dirty="0" smtClean="0">
                <a:solidFill>
                  <a:srgbClr val="FF0000"/>
                </a:solidFill>
              </a:rPr>
              <a:t>b)Writing and rewriting </a:t>
            </a:r>
            <a:r>
              <a:rPr lang="en-IN" b="1" dirty="0" smtClean="0"/>
              <a:t>is a must which will give a sense of forward momentum.</a:t>
            </a:r>
          </a:p>
          <a:p>
            <a:pPr>
              <a:buNone/>
            </a:pPr>
            <a:r>
              <a:rPr lang="en-IN" b="1" dirty="0" smtClean="0">
                <a:solidFill>
                  <a:srgbClr val="FF0000"/>
                </a:solidFill>
              </a:rPr>
              <a:t>c)Never restrict to write </a:t>
            </a:r>
            <a:r>
              <a:rPr lang="en-IN" b="1" dirty="0" smtClean="0"/>
              <a:t>the review in  </a:t>
            </a:r>
            <a:r>
              <a:rPr lang="en-IN" b="1" dirty="0" smtClean="0">
                <a:solidFill>
                  <a:srgbClr val="FF0000"/>
                </a:solidFill>
              </a:rPr>
              <a:t>linear</a:t>
            </a:r>
            <a:r>
              <a:rPr lang="en-IN" b="1" dirty="0" smtClean="0"/>
              <a:t> fashion from start to finish.</a:t>
            </a:r>
          </a:p>
          <a:p>
            <a:pPr>
              <a:buNone/>
            </a:pPr>
            <a:r>
              <a:rPr lang="en-IN" b="1" dirty="0" smtClean="0"/>
              <a:t>d) Forward and backward movement can ease the task.</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Editing and rewriting</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buNone/>
            </a:pPr>
            <a:endParaRPr lang="en-IN" u="sng" dirty="0" smtClean="0"/>
          </a:p>
          <a:p>
            <a:pPr>
              <a:buNone/>
            </a:pPr>
            <a:r>
              <a:rPr lang="en-IN" dirty="0" smtClean="0"/>
              <a:t>a)Effective </a:t>
            </a:r>
            <a:r>
              <a:rPr lang="en-IN" dirty="0" smtClean="0">
                <a:solidFill>
                  <a:srgbClr val="FF0000"/>
                </a:solidFill>
              </a:rPr>
              <a:t>communication </a:t>
            </a:r>
            <a:r>
              <a:rPr lang="en-IN" dirty="0" smtClean="0"/>
              <a:t>and efficient answering of the research </a:t>
            </a:r>
            <a:r>
              <a:rPr lang="en-IN" dirty="0" smtClean="0">
                <a:solidFill>
                  <a:srgbClr val="FF0000"/>
                </a:solidFill>
              </a:rPr>
              <a:t>question</a:t>
            </a:r>
            <a:r>
              <a:rPr lang="en-IN" dirty="0" smtClean="0"/>
              <a:t> is the major target of the review.</a:t>
            </a:r>
          </a:p>
          <a:p>
            <a:pPr>
              <a:buNone/>
            </a:pPr>
            <a:r>
              <a:rPr lang="en-IN" dirty="0" smtClean="0"/>
              <a:t>b)</a:t>
            </a:r>
            <a:r>
              <a:rPr lang="en-IN" dirty="0" smtClean="0">
                <a:solidFill>
                  <a:srgbClr val="FF0000"/>
                </a:solidFill>
              </a:rPr>
              <a:t>Editing</a:t>
            </a:r>
            <a:r>
              <a:rPr lang="en-IN" dirty="0" smtClean="0"/>
              <a:t> makes the work clear, concise and consistent.</a:t>
            </a:r>
          </a:p>
          <a:p>
            <a:pPr>
              <a:buNone/>
            </a:pPr>
            <a:r>
              <a:rPr lang="en-IN" dirty="0" smtClean="0"/>
              <a:t>c) Abstract, </a:t>
            </a:r>
            <a:r>
              <a:rPr lang="en-IN" dirty="0" smtClean="0">
                <a:solidFill>
                  <a:srgbClr val="FF0000"/>
                </a:solidFill>
              </a:rPr>
              <a:t>introduction</a:t>
            </a:r>
            <a:r>
              <a:rPr lang="en-IN" dirty="0" smtClean="0"/>
              <a:t> and conclusion writing are to be deferred to the last.</a:t>
            </a:r>
          </a:p>
          <a:p>
            <a:pPr>
              <a:buNone/>
            </a:pPr>
            <a:r>
              <a:rPr lang="en-IN" dirty="0" smtClean="0"/>
              <a:t>d) Carefully avoid the use of </a:t>
            </a:r>
            <a:r>
              <a:rPr lang="en-IN" dirty="0" smtClean="0">
                <a:solidFill>
                  <a:srgbClr val="FF0000"/>
                </a:solidFill>
              </a:rPr>
              <a:t>jargons</a:t>
            </a:r>
            <a:r>
              <a:rPr lang="en-IN" dirty="0" smtClean="0"/>
              <a:t>, critical comments and very technical words.</a:t>
            </a:r>
          </a:p>
          <a:p>
            <a:pPr>
              <a:buNone/>
            </a:pPr>
            <a:r>
              <a:rPr lang="en-IN" dirty="0" smtClean="0"/>
              <a:t>e) Revision and rewriting needs to take into consideration the comments of others  the help of styles and writing guides.</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Writing the conclusion</a:t>
            </a:r>
            <a:endParaRPr lang="en-US" dirty="0"/>
          </a:p>
        </p:txBody>
      </p:sp>
      <p:sp>
        <p:nvSpPr>
          <p:cNvPr id="3" name="Content Placeholder 2"/>
          <p:cNvSpPr>
            <a:spLocks noGrp="1"/>
          </p:cNvSpPr>
          <p:nvPr>
            <p:ph idx="1"/>
          </p:nvPr>
        </p:nvSpPr>
        <p:spPr/>
        <p:txBody>
          <a:bodyPr>
            <a:normAutofit/>
          </a:bodyPr>
          <a:lstStyle/>
          <a:p>
            <a:pPr algn="just">
              <a:buNone/>
            </a:pPr>
            <a:r>
              <a:rPr lang="en-IN" dirty="0" smtClean="0"/>
              <a:t>a) </a:t>
            </a:r>
            <a:r>
              <a:rPr lang="en-IN" b="1" dirty="0" smtClean="0">
                <a:solidFill>
                  <a:srgbClr val="FF0000"/>
                </a:solidFill>
              </a:rPr>
              <a:t>Communication</a:t>
            </a:r>
            <a:r>
              <a:rPr lang="en-IN" b="1" dirty="0" smtClean="0"/>
              <a:t> of ideas that emerged.</a:t>
            </a:r>
          </a:p>
          <a:p>
            <a:pPr algn="just">
              <a:buNone/>
            </a:pPr>
            <a:r>
              <a:rPr lang="en-IN" b="1" dirty="0" smtClean="0"/>
              <a:t>b)</a:t>
            </a:r>
            <a:r>
              <a:rPr lang="en-IN" b="1" dirty="0" smtClean="0">
                <a:solidFill>
                  <a:srgbClr val="FF0000"/>
                </a:solidFill>
              </a:rPr>
              <a:t>Combination</a:t>
            </a:r>
            <a:r>
              <a:rPr lang="en-IN" b="1" dirty="0" smtClean="0"/>
              <a:t> of your research question and observations.</a:t>
            </a:r>
          </a:p>
          <a:p>
            <a:pPr algn="just">
              <a:buNone/>
            </a:pPr>
            <a:r>
              <a:rPr lang="en-IN" b="1" dirty="0" smtClean="0"/>
              <a:t>c) </a:t>
            </a:r>
            <a:r>
              <a:rPr lang="en-IN" b="1" dirty="0" smtClean="0">
                <a:solidFill>
                  <a:srgbClr val="FF0000"/>
                </a:solidFill>
              </a:rPr>
              <a:t>Conclusions</a:t>
            </a:r>
            <a:r>
              <a:rPr lang="en-IN" b="1" dirty="0" smtClean="0"/>
              <a:t> derived.</a:t>
            </a:r>
          </a:p>
          <a:p>
            <a:pPr algn="just">
              <a:buNone/>
            </a:pPr>
            <a:r>
              <a:rPr lang="en-IN" b="1" dirty="0" smtClean="0"/>
              <a:t>d) </a:t>
            </a:r>
            <a:r>
              <a:rPr lang="en-IN" b="1" dirty="0" smtClean="0">
                <a:solidFill>
                  <a:srgbClr val="FF0000"/>
                </a:solidFill>
              </a:rPr>
              <a:t>Grey areas </a:t>
            </a:r>
            <a:r>
              <a:rPr lang="en-IN" b="1" dirty="0" smtClean="0"/>
              <a:t>yet needing further intellectual treatment . Mention about the quantum of research, quality of research, area of research, time of research.</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HOW TO WRITE A STRONG LITERATURE REVIEW?</a:t>
            </a:r>
            <a:endParaRPr lang="en-US" dirty="0"/>
          </a:p>
        </p:txBody>
      </p:sp>
      <p:sp>
        <p:nvSpPr>
          <p:cNvPr id="3" name="Content Placeholder 2"/>
          <p:cNvSpPr>
            <a:spLocks noGrp="1"/>
          </p:cNvSpPr>
          <p:nvPr>
            <p:ph idx="1"/>
          </p:nvPr>
        </p:nvSpPr>
        <p:spPr/>
        <p:txBody>
          <a:bodyPr/>
          <a:lstStyle/>
          <a:p>
            <a:r>
              <a:rPr lang="en-IN" sz="3600" dirty="0" smtClean="0"/>
              <a:t>Synthesize and </a:t>
            </a:r>
            <a:r>
              <a:rPr lang="en-IN" sz="3600" dirty="0" smtClean="0">
                <a:solidFill>
                  <a:srgbClr val="FF0000"/>
                </a:solidFill>
              </a:rPr>
              <a:t>evaluate</a:t>
            </a:r>
            <a:r>
              <a:rPr lang="en-IN" sz="3600" dirty="0" smtClean="0"/>
              <a:t> information</a:t>
            </a:r>
          </a:p>
          <a:p>
            <a:r>
              <a:rPr lang="en-IN" sz="3600" dirty="0" smtClean="0">
                <a:solidFill>
                  <a:srgbClr val="FF0000"/>
                </a:solidFill>
              </a:rPr>
              <a:t>Identify</a:t>
            </a:r>
            <a:r>
              <a:rPr lang="en-IN" sz="3600" dirty="0" smtClean="0"/>
              <a:t> the main ideas of the literature</a:t>
            </a:r>
          </a:p>
          <a:p>
            <a:r>
              <a:rPr lang="en-IN" sz="3600" dirty="0" smtClean="0">
                <a:solidFill>
                  <a:srgbClr val="FF0000"/>
                </a:solidFill>
              </a:rPr>
              <a:t>Trace out </a:t>
            </a:r>
            <a:r>
              <a:rPr lang="en-IN" sz="3600" dirty="0" smtClean="0"/>
              <a:t>the main arguments in the literature</a:t>
            </a:r>
          </a:p>
          <a:p>
            <a:r>
              <a:rPr lang="en-IN" sz="3600" dirty="0" smtClean="0">
                <a:solidFill>
                  <a:srgbClr val="FF0000"/>
                </a:solidFill>
              </a:rPr>
              <a:t>Organise</a:t>
            </a:r>
            <a:r>
              <a:rPr lang="en-IN" sz="3600" dirty="0" smtClean="0"/>
              <a:t> the chronology of development of the literature</a:t>
            </a:r>
          </a:p>
          <a:p>
            <a:r>
              <a:rPr lang="en-IN" sz="3600" dirty="0" smtClean="0">
                <a:solidFill>
                  <a:srgbClr val="FF0000"/>
                </a:solidFill>
              </a:rPr>
              <a:t>Write</a:t>
            </a:r>
            <a:r>
              <a:rPr lang="en-IN" sz="3600" dirty="0" smtClean="0"/>
              <a:t> the literature review.</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p:spPr>
        <p:txBody>
          <a:bodyPr/>
          <a:lstStyle/>
          <a:p>
            <a:r>
              <a:rPr lang="en-US" dirty="0" smtClean="0"/>
              <a:t>Five- </a:t>
            </a:r>
            <a:r>
              <a:rPr lang="en-US" dirty="0" smtClean="0">
                <a:solidFill>
                  <a:srgbClr val="FF0000"/>
                </a:solidFill>
              </a:rPr>
              <a:t>WWWWW</a:t>
            </a:r>
            <a:endParaRPr lang="en-US" dirty="0">
              <a:solidFill>
                <a:srgbClr val="FF0000"/>
              </a:solidFill>
            </a:endParaRPr>
          </a:p>
        </p:txBody>
      </p:sp>
      <p:sp>
        <p:nvSpPr>
          <p:cNvPr id="3" name="Content Placeholder 2"/>
          <p:cNvSpPr>
            <a:spLocks noGrp="1"/>
          </p:cNvSpPr>
          <p:nvPr>
            <p:ph idx="1"/>
          </p:nvPr>
        </p:nvSpPr>
        <p:spPr/>
        <p:txBody>
          <a:bodyPr/>
          <a:lstStyle/>
          <a:p>
            <a:r>
              <a:rPr lang="en-US" b="1" dirty="0" smtClean="0">
                <a:solidFill>
                  <a:srgbClr val="FF0000"/>
                </a:solidFill>
              </a:rPr>
              <a:t>What</a:t>
            </a:r>
            <a:r>
              <a:rPr lang="en-US" b="1" dirty="0" smtClean="0"/>
              <a:t>- To know existing subject</a:t>
            </a:r>
          </a:p>
          <a:p>
            <a:r>
              <a:rPr lang="en-US" b="1" dirty="0" smtClean="0">
                <a:solidFill>
                  <a:srgbClr val="FF0000"/>
                </a:solidFill>
              </a:rPr>
              <a:t>Why</a:t>
            </a:r>
            <a:r>
              <a:rPr lang="en-US" b="1" dirty="0" smtClean="0"/>
              <a:t> – To find research Gap</a:t>
            </a:r>
          </a:p>
          <a:p>
            <a:r>
              <a:rPr lang="en-US" b="1" dirty="0" smtClean="0">
                <a:solidFill>
                  <a:srgbClr val="FF0000"/>
                </a:solidFill>
              </a:rPr>
              <a:t>When</a:t>
            </a:r>
            <a:r>
              <a:rPr lang="en-US" b="1" dirty="0" smtClean="0"/>
              <a:t> – After identification of Research Problem--Before Synopsis</a:t>
            </a:r>
          </a:p>
          <a:p>
            <a:r>
              <a:rPr lang="en-US" b="1" dirty="0" smtClean="0">
                <a:solidFill>
                  <a:srgbClr val="FF0000"/>
                </a:solidFill>
              </a:rPr>
              <a:t>Where</a:t>
            </a:r>
            <a:r>
              <a:rPr lang="en-US" b="1" dirty="0" smtClean="0"/>
              <a:t> – In library Or internet</a:t>
            </a:r>
          </a:p>
          <a:p>
            <a:r>
              <a:rPr lang="en-US" b="1" dirty="0" smtClean="0">
                <a:solidFill>
                  <a:srgbClr val="FF0000"/>
                </a:solidFill>
              </a:rPr>
              <a:t>Whom</a:t>
            </a:r>
            <a:r>
              <a:rPr lang="en-US" b="1" dirty="0" smtClean="0"/>
              <a:t>(For)- Your Research Direction</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Synthesizing and evaluating information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IN" b="1" dirty="0" smtClean="0"/>
              <a:t>Literature review demands </a:t>
            </a:r>
            <a:r>
              <a:rPr lang="en-IN" b="1" dirty="0" smtClean="0">
                <a:solidFill>
                  <a:srgbClr val="FF0000"/>
                </a:solidFill>
              </a:rPr>
              <a:t>critical thinking</a:t>
            </a:r>
            <a:r>
              <a:rPr lang="en-IN" b="1" dirty="0" smtClean="0"/>
              <a:t>, reading and writing.</a:t>
            </a:r>
          </a:p>
          <a:p>
            <a:pPr algn="just"/>
            <a:r>
              <a:rPr lang="en-IN" b="1" dirty="0" smtClean="0"/>
              <a:t>Gather literature , generate ideas, classify them, synthesize them.</a:t>
            </a:r>
          </a:p>
          <a:p>
            <a:pPr algn="just"/>
            <a:r>
              <a:rPr lang="en-IN" b="1" dirty="0" smtClean="0"/>
              <a:t>Locate the trends, significance, structure of the literature and strategies suggested . Added to this the key words used, jargons introduced, theoretical models followed.</a:t>
            </a:r>
          </a:p>
          <a:p>
            <a:pPr algn="just"/>
            <a:r>
              <a:rPr lang="en-IN" b="1" dirty="0" smtClean="0"/>
              <a:t>Focus on the conclusion drawn by the author and your estimation, perception.</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Organise the chronology of development of the literature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IN" dirty="0" smtClean="0"/>
              <a:t>Supporting ideas</a:t>
            </a:r>
          </a:p>
          <a:p>
            <a:r>
              <a:rPr lang="en-IN" dirty="0" smtClean="0"/>
              <a:t>Structure</a:t>
            </a:r>
          </a:p>
          <a:p>
            <a:r>
              <a:rPr lang="en-IN" dirty="0" smtClean="0"/>
              <a:t>Significance</a:t>
            </a:r>
          </a:p>
          <a:p>
            <a:r>
              <a:rPr lang="en-IN" dirty="0" smtClean="0"/>
              <a:t>Sources</a:t>
            </a:r>
          </a:p>
          <a:p>
            <a:r>
              <a:rPr lang="en-IN" dirty="0" smtClean="0"/>
              <a:t>Strategies adopted</a:t>
            </a:r>
          </a:p>
          <a:p>
            <a:r>
              <a:rPr lang="en-IN" dirty="0" smtClean="0"/>
              <a:t>Strategies suggested</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of Writing</a:t>
            </a:r>
            <a:endParaRPr lang="en-US" dirty="0"/>
          </a:p>
        </p:txBody>
      </p:sp>
      <p:sp>
        <p:nvSpPr>
          <p:cNvPr id="3" name="Content Placeholder 2"/>
          <p:cNvSpPr>
            <a:spLocks noGrp="1"/>
          </p:cNvSpPr>
          <p:nvPr>
            <p:ph idx="1"/>
          </p:nvPr>
        </p:nvSpPr>
        <p:spPr/>
        <p:txBody>
          <a:bodyPr>
            <a:normAutofit lnSpcReduction="10000"/>
          </a:bodyPr>
          <a:lstStyle/>
          <a:p>
            <a:r>
              <a:rPr lang="en-US" b="1" dirty="0" smtClean="0"/>
              <a:t>Name(Title)</a:t>
            </a:r>
          </a:p>
          <a:p>
            <a:r>
              <a:rPr lang="en-US" b="1" dirty="0" smtClean="0"/>
              <a:t>Year</a:t>
            </a:r>
          </a:p>
          <a:p>
            <a:r>
              <a:rPr lang="en-US" b="1" dirty="0" smtClean="0"/>
              <a:t>Area- Country, State</a:t>
            </a:r>
          </a:p>
          <a:p>
            <a:r>
              <a:rPr lang="en-US" b="1" dirty="0" smtClean="0"/>
              <a:t>Sources of Data</a:t>
            </a:r>
          </a:p>
          <a:p>
            <a:r>
              <a:rPr lang="en-US" b="1" dirty="0" smtClean="0"/>
              <a:t>Objective/Question</a:t>
            </a:r>
          </a:p>
          <a:p>
            <a:r>
              <a:rPr lang="en-US" b="1" dirty="0" smtClean="0"/>
              <a:t>Methodology</a:t>
            </a:r>
          </a:p>
          <a:p>
            <a:r>
              <a:rPr lang="en-US" b="1" dirty="0" smtClean="0"/>
              <a:t>Model</a:t>
            </a:r>
          </a:p>
          <a:p>
            <a:r>
              <a:rPr lang="en-US" b="1" dirty="0" smtClean="0"/>
              <a:t>Result/finding</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Quantification of Reviews</a:t>
            </a:r>
            <a:endParaRPr lang="en-US" dirty="0"/>
          </a:p>
        </p:txBody>
      </p:sp>
      <p:sp>
        <p:nvSpPr>
          <p:cNvPr id="3" name="Content Placeholder 2"/>
          <p:cNvSpPr>
            <a:spLocks noGrp="1"/>
          </p:cNvSpPr>
          <p:nvPr>
            <p:ph idx="1"/>
          </p:nvPr>
        </p:nvSpPr>
        <p:spPr/>
        <p:txBody>
          <a:bodyPr/>
          <a:lstStyle/>
          <a:p>
            <a:r>
              <a:rPr lang="en-US" b="1" dirty="0" smtClean="0"/>
              <a:t>50 % review must be Recent (Last 10 years)</a:t>
            </a:r>
          </a:p>
          <a:p>
            <a:r>
              <a:rPr lang="en-US" b="1" dirty="0" smtClean="0"/>
              <a:t>50 % review must be international( Outside the Country</a:t>
            </a:r>
          </a:p>
          <a:p>
            <a:r>
              <a:rPr lang="en-US" b="1" dirty="0" smtClean="0"/>
              <a:t>50 % must be Quality Journals or Working Papers</a:t>
            </a:r>
          </a:p>
          <a:p>
            <a:r>
              <a:rPr lang="en-US" b="1" dirty="0" smtClean="0">
                <a:solidFill>
                  <a:srgbClr val="FF0000"/>
                </a:solidFill>
              </a:rPr>
              <a:t>For </a:t>
            </a:r>
            <a:r>
              <a:rPr lang="en-US" b="1" dirty="0" err="1" smtClean="0">
                <a:solidFill>
                  <a:srgbClr val="FF0000"/>
                </a:solidFill>
              </a:rPr>
              <a:t>M.Phil</a:t>
            </a:r>
            <a:r>
              <a:rPr lang="en-US" b="1" dirty="0" smtClean="0">
                <a:solidFill>
                  <a:srgbClr val="FF0000"/>
                </a:solidFill>
              </a:rPr>
              <a:t>- 30-40  reviews</a:t>
            </a:r>
          </a:p>
          <a:p>
            <a:r>
              <a:rPr lang="en-US" b="1" dirty="0" smtClean="0">
                <a:solidFill>
                  <a:srgbClr val="00B050"/>
                </a:solidFill>
              </a:rPr>
              <a:t>For </a:t>
            </a:r>
            <a:r>
              <a:rPr lang="en-US" b="1" dirty="0" err="1" smtClean="0">
                <a:solidFill>
                  <a:srgbClr val="00B050"/>
                </a:solidFill>
              </a:rPr>
              <a:t>Ph.D</a:t>
            </a:r>
            <a:r>
              <a:rPr lang="en-US" b="1" dirty="0" smtClean="0">
                <a:solidFill>
                  <a:srgbClr val="00B050"/>
                </a:solidFill>
              </a:rPr>
              <a:t> – 60 to 80 reviews</a:t>
            </a:r>
          </a:p>
          <a:p>
            <a:r>
              <a:rPr lang="en-US" b="1" dirty="0" smtClean="0">
                <a:solidFill>
                  <a:srgbClr val="C00000"/>
                </a:solidFill>
              </a:rPr>
              <a:t>For D. Lit- 100 Reviews</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9600" dirty="0" smtClean="0">
                <a:solidFill>
                  <a:srgbClr val="FF0000"/>
                </a:solidFill>
              </a:rPr>
              <a:t>Thank You</a:t>
            </a:r>
            <a:endParaRPr lang="en-US" sz="96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a review of literature?</a:t>
            </a:r>
            <a:endParaRPr lang="en-IN" dirty="0"/>
          </a:p>
        </p:txBody>
      </p:sp>
      <p:sp>
        <p:nvSpPr>
          <p:cNvPr id="3" name="Content Placeholder 2"/>
          <p:cNvSpPr>
            <a:spLocks noGrp="1"/>
          </p:cNvSpPr>
          <p:nvPr>
            <p:ph idx="1"/>
          </p:nvPr>
        </p:nvSpPr>
        <p:spPr/>
        <p:txBody>
          <a:bodyPr>
            <a:normAutofit fontScale="70000" lnSpcReduction="20000"/>
          </a:bodyPr>
          <a:lstStyle/>
          <a:p>
            <a:r>
              <a:rPr lang="en-IN" b="1" dirty="0" smtClean="0"/>
              <a:t>The review is a careful examination of a </a:t>
            </a:r>
            <a:r>
              <a:rPr lang="en-IN" b="1" dirty="0" smtClean="0">
                <a:solidFill>
                  <a:srgbClr val="FF0000"/>
                </a:solidFill>
              </a:rPr>
              <a:t>body of literature </a:t>
            </a:r>
            <a:r>
              <a:rPr lang="en-IN" b="1" dirty="0" smtClean="0"/>
              <a:t>pointing towards the answer to one’s </a:t>
            </a:r>
            <a:r>
              <a:rPr lang="en-IN" b="1" dirty="0" smtClean="0">
                <a:solidFill>
                  <a:srgbClr val="FF0000"/>
                </a:solidFill>
              </a:rPr>
              <a:t>research question</a:t>
            </a:r>
            <a:r>
              <a:rPr lang="en-IN" b="1" dirty="0" smtClean="0"/>
              <a:t>.</a:t>
            </a:r>
          </a:p>
          <a:p>
            <a:r>
              <a:rPr lang="en-IN" b="1" dirty="0" smtClean="0"/>
              <a:t>It is the </a:t>
            </a:r>
            <a:r>
              <a:rPr lang="en-IN" b="1" dirty="0" smtClean="0">
                <a:solidFill>
                  <a:srgbClr val="FF0000"/>
                </a:solidFill>
              </a:rPr>
              <a:t>effective evaluation of selected documents </a:t>
            </a:r>
            <a:r>
              <a:rPr lang="en-IN" b="1" dirty="0" smtClean="0"/>
              <a:t>on a research topic.</a:t>
            </a:r>
          </a:p>
          <a:p>
            <a:r>
              <a:rPr lang="en-IN" b="1" dirty="0" smtClean="0"/>
              <a:t>It spells out:</a:t>
            </a:r>
          </a:p>
          <a:p>
            <a:pPr>
              <a:buNone/>
            </a:pPr>
            <a:r>
              <a:rPr lang="en-IN" b="1" dirty="0" smtClean="0">
                <a:solidFill>
                  <a:srgbClr val="00B050"/>
                </a:solidFill>
              </a:rPr>
              <a:t>1.What is known about the subject?</a:t>
            </a:r>
          </a:p>
          <a:p>
            <a:pPr>
              <a:buNone/>
            </a:pPr>
            <a:r>
              <a:rPr lang="en-IN" b="1" dirty="0" smtClean="0">
                <a:solidFill>
                  <a:srgbClr val="FF0000"/>
                </a:solidFill>
              </a:rPr>
              <a:t>2.What is the chronology of the development of knowledge about the subject?</a:t>
            </a:r>
          </a:p>
          <a:p>
            <a:pPr>
              <a:buNone/>
            </a:pPr>
            <a:r>
              <a:rPr lang="en-IN" b="1" dirty="0" smtClean="0">
                <a:solidFill>
                  <a:srgbClr val="00B050"/>
                </a:solidFill>
              </a:rPr>
              <a:t>3.Gaps in knowledge in the subject and how can it be bridged up through the current research</a:t>
            </a:r>
          </a:p>
          <a:p>
            <a:pPr>
              <a:buNone/>
            </a:pPr>
            <a:r>
              <a:rPr lang="en-IN" b="1" dirty="0" smtClean="0">
                <a:solidFill>
                  <a:srgbClr val="C00000"/>
                </a:solidFill>
              </a:rPr>
              <a:t>4.Consensus, debates and positions relating to the topic under treatment.</a:t>
            </a:r>
          </a:p>
          <a:p>
            <a:pPr>
              <a:buNone/>
            </a:pPr>
            <a:r>
              <a:rPr lang="en-IN" b="1" dirty="0" smtClean="0">
                <a:solidFill>
                  <a:srgbClr val="00B050"/>
                </a:solidFill>
              </a:rPr>
              <a:t>5.Directions to be taken.</a:t>
            </a:r>
            <a:endParaRPr lang="en-IN" b="1" dirty="0">
              <a:solidFill>
                <a:srgbClr val="00B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b="1" dirty="0" smtClean="0"/>
              <a:t>A review of literature discusses </a:t>
            </a:r>
            <a:r>
              <a:rPr lang="en-IN" b="1" dirty="0" smtClean="0">
                <a:solidFill>
                  <a:srgbClr val="C00000"/>
                </a:solidFill>
              </a:rPr>
              <a:t>published information</a:t>
            </a:r>
            <a:r>
              <a:rPr lang="en-IN" b="1" dirty="0" smtClean="0"/>
              <a:t> in a particular subject area, sometimes information within a certain time period.</a:t>
            </a:r>
          </a:p>
          <a:p>
            <a:pPr algn="just"/>
            <a:r>
              <a:rPr lang="en-IN" b="1" dirty="0" smtClean="0"/>
              <a:t>A review can be either a </a:t>
            </a:r>
            <a:r>
              <a:rPr lang="en-IN" b="1" dirty="0" smtClean="0">
                <a:solidFill>
                  <a:srgbClr val="FF0000"/>
                </a:solidFill>
              </a:rPr>
              <a:t>summary or a synthesis</a:t>
            </a:r>
            <a:r>
              <a:rPr lang="en-IN" b="1" dirty="0" smtClean="0"/>
              <a:t>.</a:t>
            </a:r>
          </a:p>
          <a:p>
            <a:pPr algn="just"/>
            <a:r>
              <a:rPr lang="en-IN" b="1" dirty="0" smtClean="0"/>
              <a:t>Summary is a </a:t>
            </a:r>
            <a:r>
              <a:rPr lang="en-IN" b="1" dirty="0" smtClean="0">
                <a:solidFill>
                  <a:srgbClr val="FF0000"/>
                </a:solidFill>
              </a:rPr>
              <a:t>recap</a:t>
            </a:r>
            <a:r>
              <a:rPr lang="en-IN" b="1" dirty="0" smtClean="0"/>
              <a:t> of the important information of the source.</a:t>
            </a:r>
          </a:p>
          <a:p>
            <a:pPr algn="just"/>
            <a:r>
              <a:rPr lang="en-IN" b="1" dirty="0" smtClean="0"/>
              <a:t>Synthesis is a </a:t>
            </a:r>
            <a:r>
              <a:rPr lang="en-IN" b="1" dirty="0" smtClean="0">
                <a:solidFill>
                  <a:srgbClr val="FF0000"/>
                </a:solidFill>
              </a:rPr>
              <a:t>reorganisation</a:t>
            </a:r>
            <a:r>
              <a:rPr lang="en-IN" b="1" dirty="0" smtClean="0"/>
              <a:t> or reshuffling of that information.</a:t>
            </a:r>
            <a:endParaRPr lang="en-IN"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Difference between  an academic research paper and a review</a:t>
            </a:r>
            <a:endParaRPr lang="en-IN" dirty="0"/>
          </a:p>
        </p:txBody>
      </p:sp>
      <p:sp>
        <p:nvSpPr>
          <p:cNvPr id="3" name="Content Placeholder 2"/>
          <p:cNvSpPr>
            <a:spLocks noGrp="1"/>
          </p:cNvSpPr>
          <p:nvPr>
            <p:ph idx="1"/>
          </p:nvPr>
        </p:nvSpPr>
        <p:spPr/>
        <p:txBody>
          <a:bodyPr>
            <a:normAutofit lnSpcReduction="10000"/>
          </a:bodyPr>
          <a:lstStyle/>
          <a:p>
            <a:pPr algn="just"/>
            <a:r>
              <a:rPr lang="en-IN" b="1" dirty="0" smtClean="0"/>
              <a:t>An academic research paper aims at </a:t>
            </a:r>
            <a:r>
              <a:rPr lang="en-IN" b="1" dirty="0" smtClean="0">
                <a:solidFill>
                  <a:srgbClr val="FF0000"/>
                </a:solidFill>
              </a:rPr>
              <a:t>developing a new argument </a:t>
            </a:r>
            <a:r>
              <a:rPr lang="en-IN" b="1" dirty="0" smtClean="0"/>
              <a:t>and contains a review.</a:t>
            </a:r>
          </a:p>
          <a:p>
            <a:pPr algn="just"/>
            <a:r>
              <a:rPr lang="en-IN" b="1" dirty="0" smtClean="0"/>
              <a:t>The review acts as </a:t>
            </a:r>
            <a:r>
              <a:rPr lang="en-IN" b="1" dirty="0" smtClean="0">
                <a:solidFill>
                  <a:srgbClr val="FF0000"/>
                </a:solidFill>
              </a:rPr>
              <a:t>the foundation and a support to the new insight</a:t>
            </a:r>
            <a:r>
              <a:rPr lang="en-IN" b="1" dirty="0" smtClean="0"/>
              <a:t> generated through a research paper.</a:t>
            </a:r>
          </a:p>
          <a:p>
            <a:pPr algn="just"/>
            <a:r>
              <a:rPr lang="en-IN" b="1" dirty="0" smtClean="0"/>
              <a:t>The review </a:t>
            </a:r>
            <a:r>
              <a:rPr lang="en-IN" b="1" dirty="0" smtClean="0">
                <a:solidFill>
                  <a:srgbClr val="FF0000"/>
                </a:solidFill>
              </a:rPr>
              <a:t>unearths the existing academic exercises</a:t>
            </a:r>
            <a:r>
              <a:rPr lang="en-IN" b="1" dirty="0" smtClean="0"/>
              <a:t> instead of  generating anything new.</a:t>
            </a:r>
            <a:endParaRPr lang="en-IN"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Characteristics of a Good literature Review</a:t>
            </a:r>
            <a:endParaRPr lang="en-IN" dirty="0"/>
          </a:p>
        </p:txBody>
      </p:sp>
      <p:sp>
        <p:nvSpPr>
          <p:cNvPr id="3" name="Content Placeholder 2"/>
          <p:cNvSpPr>
            <a:spLocks noGrp="1"/>
          </p:cNvSpPr>
          <p:nvPr>
            <p:ph idx="1"/>
          </p:nvPr>
        </p:nvSpPr>
        <p:spPr/>
        <p:txBody>
          <a:bodyPr/>
          <a:lstStyle/>
          <a:p>
            <a:r>
              <a:rPr lang="en-IN" b="1" dirty="0" smtClean="0"/>
              <a:t>A good literature review has to be:</a:t>
            </a:r>
          </a:p>
          <a:p>
            <a:pPr marL="514350" indent="-514350">
              <a:buAutoNum type="arabicPeriod"/>
            </a:pPr>
            <a:r>
              <a:rPr lang="en-IN" b="1" dirty="0" smtClean="0"/>
              <a:t>Comprehensive</a:t>
            </a:r>
          </a:p>
          <a:p>
            <a:pPr marL="514350" indent="-514350">
              <a:buAutoNum type="arabicPeriod"/>
            </a:pPr>
            <a:r>
              <a:rPr lang="en-IN" b="1" dirty="0" smtClean="0"/>
              <a:t> Critical</a:t>
            </a:r>
          </a:p>
          <a:p>
            <a:pPr marL="514350" indent="-514350">
              <a:buAutoNum type="arabicPeriod"/>
            </a:pPr>
            <a:r>
              <a:rPr lang="en-IN" b="1" dirty="0" smtClean="0"/>
              <a:t>Contextualised</a:t>
            </a:r>
            <a:endParaRPr lang="en-IN"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Difference Between A Good and  Poor Review</a:t>
            </a:r>
            <a:endParaRPr lang="en-IN" dirty="0"/>
          </a:p>
        </p:txBody>
      </p:sp>
      <p:graphicFrame>
        <p:nvGraphicFramePr>
          <p:cNvPr id="4" name="Content Placeholder 3"/>
          <p:cNvGraphicFramePr>
            <a:graphicFrameLocks noGrp="1"/>
          </p:cNvGraphicFramePr>
          <p:nvPr>
            <p:ph idx="1"/>
          </p:nvPr>
        </p:nvGraphicFramePr>
        <p:xfrm>
          <a:off x="457200" y="1600200"/>
          <a:ext cx="8229600" cy="48158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IN" sz="2800" dirty="0" smtClean="0"/>
                        <a:t>A</a:t>
                      </a:r>
                      <a:r>
                        <a:rPr lang="en-IN" sz="2800" baseline="0" dirty="0" smtClean="0"/>
                        <a:t> Good Review of Literature</a:t>
                      </a:r>
                      <a:endParaRPr lang="en-IN" sz="2800" dirty="0"/>
                    </a:p>
                  </a:txBody>
                  <a:tcPr/>
                </a:tc>
                <a:tc>
                  <a:txBody>
                    <a:bodyPr/>
                    <a:lstStyle/>
                    <a:p>
                      <a:r>
                        <a:rPr lang="en-IN" sz="2800" dirty="0" smtClean="0"/>
                        <a:t>A Poor Review of Literature</a:t>
                      </a:r>
                      <a:endParaRPr lang="en-IN" sz="2800" dirty="0"/>
                    </a:p>
                  </a:txBody>
                  <a:tcPr/>
                </a:tc>
              </a:tr>
              <a:tr h="370840">
                <a:tc>
                  <a:txBody>
                    <a:bodyPr/>
                    <a:lstStyle/>
                    <a:p>
                      <a:r>
                        <a:rPr lang="en-IN" sz="2800" dirty="0" smtClean="0"/>
                        <a:t>Is a </a:t>
                      </a:r>
                      <a:r>
                        <a:rPr lang="en-IN" sz="2800" dirty="0" smtClean="0">
                          <a:solidFill>
                            <a:srgbClr val="FF0000"/>
                          </a:solidFill>
                        </a:rPr>
                        <a:t>synthesis of available research</a:t>
                      </a:r>
                      <a:endParaRPr lang="en-IN" sz="2800" dirty="0">
                        <a:solidFill>
                          <a:srgbClr val="FF0000"/>
                        </a:solidFill>
                      </a:endParaRPr>
                    </a:p>
                  </a:txBody>
                  <a:tcPr/>
                </a:tc>
                <a:tc>
                  <a:txBody>
                    <a:bodyPr/>
                    <a:lstStyle/>
                    <a:p>
                      <a:r>
                        <a:rPr lang="en-IN" sz="2800" dirty="0" smtClean="0"/>
                        <a:t>An</a:t>
                      </a:r>
                      <a:r>
                        <a:rPr lang="en-IN" sz="2800" baseline="0" dirty="0" smtClean="0"/>
                        <a:t> annotated bibliography</a:t>
                      </a:r>
                      <a:endParaRPr lang="en-IN" sz="2800" dirty="0"/>
                    </a:p>
                  </a:txBody>
                  <a:tcPr/>
                </a:tc>
              </a:tr>
              <a:tr h="370840">
                <a:tc>
                  <a:txBody>
                    <a:bodyPr/>
                    <a:lstStyle/>
                    <a:p>
                      <a:r>
                        <a:rPr lang="en-IN" sz="2800" dirty="0" smtClean="0"/>
                        <a:t>Is a </a:t>
                      </a:r>
                      <a:r>
                        <a:rPr lang="en-IN" sz="2800" dirty="0" smtClean="0">
                          <a:solidFill>
                            <a:srgbClr val="FF0000"/>
                          </a:solidFill>
                        </a:rPr>
                        <a:t>critical</a:t>
                      </a:r>
                      <a:r>
                        <a:rPr lang="en-IN" sz="2800" dirty="0" smtClean="0"/>
                        <a:t> evaluation</a:t>
                      </a:r>
                      <a:endParaRPr lang="en-IN" sz="2800" dirty="0"/>
                    </a:p>
                  </a:txBody>
                  <a:tcPr/>
                </a:tc>
                <a:tc>
                  <a:txBody>
                    <a:bodyPr/>
                    <a:lstStyle/>
                    <a:p>
                      <a:r>
                        <a:rPr lang="en-IN" sz="2800" dirty="0" smtClean="0"/>
                        <a:t>Confined to </a:t>
                      </a:r>
                      <a:r>
                        <a:rPr lang="en-IN" sz="2800" dirty="0" smtClean="0">
                          <a:solidFill>
                            <a:srgbClr val="FF0000"/>
                          </a:solidFill>
                        </a:rPr>
                        <a:t>description</a:t>
                      </a:r>
                      <a:endParaRPr lang="en-IN" sz="2800" dirty="0">
                        <a:solidFill>
                          <a:srgbClr val="FF0000"/>
                        </a:solidFill>
                      </a:endParaRPr>
                    </a:p>
                  </a:txBody>
                  <a:tcPr/>
                </a:tc>
              </a:tr>
              <a:tr h="370840">
                <a:tc>
                  <a:txBody>
                    <a:bodyPr/>
                    <a:lstStyle/>
                    <a:p>
                      <a:r>
                        <a:rPr lang="en-IN" sz="2800" dirty="0" smtClean="0"/>
                        <a:t>Has appropriate </a:t>
                      </a:r>
                      <a:r>
                        <a:rPr lang="en-IN" sz="2800" dirty="0" smtClean="0">
                          <a:solidFill>
                            <a:srgbClr val="FF0000"/>
                          </a:solidFill>
                        </a:rPr>
                        <a:t>breadth and length</a:t>
                      </a:r>
                      <a:endParaRPr lang="en-IN" sz="2800" dirty="0">
                        <a:solidFill>
                          <a:srgbClr val="FF0000"/>
                        </a:solidFill>
                      </a:endParaRPr>
                    </a:p>
                  </a:txBody>
                  <a:tcPr/>
                </a:tc>
                <a:tc>
                  <a:txBody>
                    <a:bodyPr/>
                    <a:lstStyle/>
                    <a:p>
                      <a:r>
                        <a:rPr lang="en-IN" sz="2800" dirty="0" smtClean="0"/>
                        <a:t>Narrow and shallow</a:t>
                      </a:r>
                      <a:endParaRPr lang="en-IN" sz="2800" dirty="0"/>
                    </a:p>
                  </a:txBody>
                  <a:tcPr/>
                </a:tc>
              </a:tr>
              <a:tr h="370840">
                <a:tc>
                  <a:txBody>
                    <a:bodyPr/>
                    <a:lstStyle/>
                    <a:p>
                      <a:r>
                        <a:rPr lang="en-IN" sz="2800" dirty="0" smtClean="0"/>
                        <a:t>Has </a:t>
                      </a:r>
                      <a:r>
                        <a:rPr lang="en-IN" sz="2800" dirty="0" smtClean="0">
                          <a:solidFill>
                            <a:srgbClr val="FF0000"/>
                          </a:solidFill>
                        </a:rPr>
                        <a:t>clarity and conciseness</a:t>
                      </a:r>
                      <a:endParaRPr lang="en-IN" sz="2800" dirty="0">
                        <a:solidFill>
                          <a:srgbClr val="FF0000"/>
                        </a:solidFill>
                      </a:endParaRPr>
                    </a:p>
                  </a:txBody>
                  <a:tcPr/>
                </a:tc>
                <a:tc>
                  <a:txBody>
                    <a:bodyPr/>
                    <a:lstStyle/>
                    <a:p>
                      <a:r>
                        <a:rPr lang="en-IN" sz="2800" dirty="0" smtClean="0"/>
                        <a:t>Confusing and longwinded</a:t>
                      </a:r>
                      <a:endParaRPr lang="en-IN" sz="2800" dirty="0"/>
                    </a:p>
                  </a:txBody>
                  <a:tcPr/>
                </a:tc>
              </a:tr>
              <a:tr h="370840">
                <a:tc>
                  <a:txBody>
                    <a:bodyPr/>
                    <a:lstStyle/>
                    <a:p>
                      <a:r>
                        <a:rPr lang="en-IN" sz="2800" dirty="0" smtClean="0"/>
                        <a:t>Uses </a:t>
                      </a:r>
                      <a:r>
                        <a:rPr lang="en-IN" sz="2800" dirty="0" smtClean="0">
                          <a:solidFill>
                            <a:srgbClr val="FF0000"/>
                          </a:solidFill>
                        </a:rPr>
                        <a:t>rigorous</a:t>
                      </a:r>
                      <a:r>
                        <a:rPr lang="en-IN" sz="2800" dirty="0" smtClean="0"/>
                        <a:t> and consistent methods</a:t>
                      </a:r>
                      <a:endParaRPr lang="en-IN" sz="2800" dirty="0"/>
                    </a:p>
                  </a:txBody>
                  <a:tcPr/>
                </a:tc>
                <a:tc>
                  <a:txBody>
                    <a:bodyPr/>
                    <a:lstStyle/>
                    <a:p>
                      <a:r>
                        <a:rPr lang="en-IN" sz="2800" dirty="0" smtClean="0"/>
                        <a:t>Constructed in an arbitrary way</a:t>
                      </a:r>
                      <a:endParaRPr lang="en-IN" sz="28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solidFill>
                  <a:srgbClr val="FF0000"/>
                </a:solidFill>
              </a:rPr>
              <a:t>Purpose</a:t>
            </a:r>
            <a:r>
              <a:rPr lang="en-IN" dirty="0" smtClean="0"/>
              <a:t> of a Review of Literature</a:t>
            </a:r>
            <a:br>
              <a:rPr lang="en-IN" dirty="0" smtClean="0"/>
            </a:br>
            <a:r>
              <a:rPr lang="en-IN" dirty="0" smtClean="0">
                <a:solidFill>
                  <a:srgbClr val="FF0000"/>
                </a:solidFill>
              </a:rPr>
              <a:t>Why</a:t>
            </a:r>
            <a:r>
              <a:rPr lang="en-IN" dirty="0" smtClean="0"/>
              <a:t>?</a:t>
            </a:r>
            <a:br>
              <a:rPr lang="en-IN" dirty="0" smtClean="0"/>
            </a:br>
            <a:endParaRPr lang="en-IN" dirty="0"/>
          </a:p>
        </p:txBody>
      </p:sp>
      <p:sp>
        <p:nvSpPr>
          <p:cNvPr id="3" name="Content Placeholder 2"/>
          <p:cNvSpPr>
            <a:spLocks noGrp="1"/>
          </p:cNvSpPr>
          <p:nvPr>
            <p:ph idx="1"/>
          </p:nvPr>
        </p:nvSpPr>
        <p:spPr>
          <a:xfrm>
            <a:off x="457200" y="2143116"/>
            <a:ext cx="8229600" cy="3983047"/>
          </a:xfrm>
        </p:spPr>
        <p:txBody>
          <a:bodyPr>
            <a:normAutofit fontScale="92500" lnSpcReduction="10000"/>
          </a:bodyPr>
          <a:lstStyle/>
          <a:p>
            <a:pPr algn="just"/>
            <a:r>
              <a:rPr lang="en-IN" b="1" dirty="0" smtClean="0"/>
              <a:t>Distinguishing </a:t>
            </a:r>
            <a:r>
              <a:rPr lang="en-IN" b="1" dirty="0" smtClean="0">
                <a:solidFill>
                  <a:srgbClr val="FF0000"/>
                </a:solidFill>
              </a:rPr>
              <a:t>what has been </a:t>
            </a:r>
            <a:r>
              <a:rPr lang="en-IN" b="1" dirty="0" smtClean="0"/>
              <a:t>done from </a:t>
            </a:r>
            <a:r>
              <a:rPr lang="en-IN" b="1" dirty="0" smtClean="0">
                <a:solidFill>
                  <a:srgbClr val="00B050"/>
                </a:solidFill>
              </a:rPr>
              <a:t>what needs to be done.</a:t>
            </a:r>
          </a:p>
          <a:p>
            <a:pPr algn="just"/>
            <a:r>
              <a:rPr lang="en-IN" b="1" dirty="0" smtClean="0"/>
              <a:t>Discovering important </a:t>
            </a:r>
            <a:r>
              <a:rPr lang="en-IN" b="1" dirty="0" smtClean="0">
                <a:solidFill>
                  <a:srgbClr val="FF0000"/>
                </a:solidFill>
              </a:rPr>
              <a:t>variables</a:t>
            </a:r>
            <a:r>
              <a:rPr lang="en-IN" b="1" dirty="0" smtClean="0"/>
              <a:t> relevant to the topic.</a:t>
            </a:r>
          </a:p>
          <a:p>
            <a:pPr algn="just"/>
            <a:r>
              <a:rPr lang="en-IN" b="1" dirty="0" smtClean="0"/>
              <a:t>Synthesising and </a:t>
            </a:r>
            <a:r>
              <a:rPr lang="en-IN" b="1" dirty="0" smtClean="0">
                <a:solidFill>
                  <a:srgbClr val="FF0000"/>
                </a:solidFill>
              </a:rPr>
              <a:t>gaining</a:t>
            </a:r>
            <a:r>
              <a:rPr lang="en-IN" b="1" dirty="0" smtClean="0"/>
              <a:t> a new perspective.</a:t>
            </a:r>
          </a:p>
          <a:p>
            <a:pPr algn="just"/>
            <a:r>
              <a:rPr lang="en-IN" b="1" dirty="0" smtClean="0"/>
              <a:t>Identifying </a:t>
            </a:r>
            <a:r>
              <a:rPr lang="en-IN" b="1" dirty="0" smtClean="0">
                <a:solidFill>
                  <a:srgbClr val="FF0000"/>
                </a:solidFill>
              </a:rPr>
              <a:t>relationships between ideas and practice.</a:t>
            </a:r>
          </a:p>
          <a:p>
            <a:pPr algn="just"/>
            <a:r>
              <a:rPr lang="en-IN" b="1" dirty="0" smtClean="0"/>
              <a:t>Establishing the topic or </a:t>
            </a:r>
            <a:r>
              <a:rPr lang="en-IN" b="1" dirty="0" smtClean="0">
                <a:solidFill>
                  <a:srgbClr val="FF0000"/>
                </a:solidFill>
              </a:rPr>
              <a:t>the problem</a:t>
            </a:r>
            <a:r>
              <a:rPr lang="en-IN" b="1" dirty="0" smtClean="0"/>
              <a:t>.</a:t>
            </a: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IN" dirty="0"/>
          </a:p>
        </p:txBody>
      </p:sp>
      <p:sp>
        <p:nvSpPr>
          <p:cNvPr id="3" name="Content Placeholder 2"/>
          <p:cNvSpPr>
            <a:spLocks noGrp="1"/>
          </p:cNvSpPr>
          <p:nvPr>
            <p:ph idx="1"/>
          </p:nvPr>
        </p:nvSpPr>
        <p:spPr/>
        <p:txBody>
          <a:bodyPr/>
          <a:lstStyle/>
          <a:p>
            <a:pPr algn="just"/>
            <a:r>
              <a:rPr lang="en-IN" b="1" dirty="0" smtClean="0"/>
              <a:t>Rationalising the </a:t>
            </a:r>
            <a:r>
              <a:rPr lang="en-IN" b="1" dirty="0" smtClean="0">
                <a:solidFill>
                  <a:srgbClr val="FF0000"/>
                </a:solidFill>
              </a:rPr>
              <a:t>significance</a:t>
            </a:r>
            <a:r>
              <a:rPr lang="en-IN" b="1" dirty="0" smtClean="0"/>
              <a:t> of the problem.</a:t>
            </a:r>
          </a:p>
          <a:p>
            <a:pPr algn="just"/>
            <a:r>
              <a:rPr lang="en-IN" b="1" dirty="0" smtClean="0"/>
              <a:t>Enhancing and acquiring the </a:t>
            </a:r>
            <a:r>
              <a:rPr lang="en-IN" b="1" dirty="0" smtClean="0">
                <a:solidFill>
                  <a:srgbClr val="FF0000"/>
                </a:solidFill>
              </a:rPr>
              <a:t>subject vocabulary.</a:t>
            </a:r>
          </a:p>
          <a:p>
            <a:pPr algn="just"/>
            <a:r>
              <a:rPr lang="en-IN" b="1" dirty="0" smtClean="0"/>
              <a:t>Understanding the </a:t>
            </a:r>
            <a:r>
              <a:rPr lang="en-IN" b="1" dirty="0" smtClean="0">
                <a:solidFill>
                  <a:srgbClr val="FF0000"/>
                </a:solidFill>
              </a:rPr>
              <a:t>structure</a:t>
            </a:r>
            <a:r>
              <a:rPr lang="en-IN" b="1" dirty="0" smtClean="0"/>
              <a:t> of the subject</a:t>
            </a:r>
          </a:p>
          <a:p>
            <a:pPr algn="just"/>
            <a:r>
              <a:rPr lang="en-IN" b="1" dirty="0" smtClean="0">
                <a:solidFill>
                  <a:srgbClr val="FF0000"/>
                </a:solidFill>
              </a:rPr>
              <a:t>Relating</a:t>
            </a:r>
            <a:r>
              <a:rPr lang="en-IN" b="1" dirty="0" smtClean="0"/>
              <a:t> ideas and theory to applications.</a:t>
            </a:r>
          </a:p>
          <a:p>
            <a:pPr algn="just"/>
            <a:r>
              <a:rPr lang="en-IN" b="1" dirty="0" smtClean="0"/>
              <a:t>Identifying </a:t>
            </a:r>
            <a:r>
              <a:rPr lang="en-IN" b="1" dirty="0" smtClean="0">
                <a:solidFill>
                  <a:srgbClr val="FF0000"/>
                </a:solidFill>
              </a:rPr>
              <a:t>methodologies </a:t>
            </a:r>
            <a:r>
              <a:rPr lang="en-IN" b="1" dirty="0" smtClean="0"/>
              <a:t>and techniques that have been used.( </a:t>
            </a:r>
            <a:r>
              <a:rPr lang="en-IN" b="1" dirty="0" smtClean="0">
                <a:solidFill>
                  <a:srgbClr val="FF0000"/>
                </a:solidFill>
              </a:rPr>
              <a:t>IMP</a:t>
            </a:r>
            <a:r>
              <a:rPr lang="en-IN" b="1" dirty="0" smtClean="0"/>
              <a:t>)</a:t>
            </a:r>
          </a:p>
          <a:p>
            <a:pPr algn="just"/>
            <a:r>
              <a:rPr lang="en-IN" b="1" dirty="0" smtClean="0"/>
              <a:t>Placing the research in a </a:t>
            </a:r>
            <a:r>
              <a:rPr lang="en-IN" b="1" dirty="0" smtClean="0">
                <a:solidFill>
                  <a:srgbClr val="FF0000"/>
                </a:solidFill>
              </a:rPr>
              <a:t>historical context</a:t>
            </a:r>
            <a:r>
              <a:rPr lang="en-IN" b="1" dirty="0" smtClean="0"/>
              <a:t>.</a:t>
            </a:r>
            <a:endParaRPr lang="en-IN"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TotalTime>
  <Words>1157</Words>
  <Application>Microsoft Office PowerPoint</Application>
  <PresentationFormat>On-screen Show (4:3)</PresentationFormat>
  <Paragraphs>143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REVIEW OF LITERATURE  Dr. Sudhakar Patra Professor of Economics Berhampur University</vt:lpstr>
      <vt:lpstr>Five- WWWWW</vt:lpstr>
      <vt:lpstr>What is a review of literature?</vt:lpstr>
      <vt:lpstr>CONTINUED:</vt:lpstr>
      <vt:lpstr>Difference between  an academic research paper and a review</vt:lpstr>
      <vt:lpstr>Characteristics of a Good literature Review</vt:lpstr>
      <vt:lpstr> Difference Between A Good and  Poor Review</vt:lpstr>
      <vt:lpstr> Purpose of a Review of Literature Why? </vt:lpstr>
      <vt:lpstr>Continued:</vt:lpstr>
      <vt:lpstr>Continued:</vt:lpstr>
      <vt:lpstr>Types of Review of Literature</vt:lpstr>
      <vt:lpstr>Continued:</vt:lpstr>
      <vt:lpstr>CONTINUED</vt:lpstr>
      <vt:lpstr>Continued:</vt:lpstr>
      <vt:lpstr>How to start Review of Literature</vt:lpstr>
      <vt:lpstr>Continued-----</vt:lpstr>
      <vt:lpstr>Editing and rewriting</vt:lpstr>
      <vt:lpstr>Writing the conclusion</vt:lpstr>
      <vt:lpstr>HOW TO WRITE A STRONG LITERATURE REVIEW?</vt:lpstr>
      <vt:lpstr>Synthesizing and evaluating information</vt:lpstr>
      <vt:lpstr>Organise the chronology of development of the literature </vt:lpstr>
      <vt:lpstr>Style of Writing</vt:lpstr>
      <vt:lpstr>Quantification of Reviews</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LITERATURE</dc:title>
  <dc:creator>S.K Mishra</dc:creator>
  <cp:lastModifiedBy>kabita</cp:lastModifiedBy>
  <cp:revision>45</cp:revision>
  <dcterms:created xsi:type="dcterms:W3CDTF">2013-07-04T13:01:10Z</dcterms:created>
  <dcterms:modified xsi:type="dcterms:W3CDTF">2017-08-08T11:28:14Z</dcterms:modified>
</cp:coreProperties>
</file>